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57" r:id="rId4"/>
    <p:sldId id="288" r:id="rId5"/>
    <p:sldId id="258" r:id="rId6"/>
    <p:sldId id="290" r:id="rId7"/>
    <p:sldId id="260" r:id="rId8"/>
    <p:sldId id="261" r:id="rId9"/>
    <p:sldId id="274" r:id="rId10"/>
    <p:sldId id="273" r:id="rId11"/>
    <p:sldId id="272" r:id="rId12"/>
    <p:sldId id="287" r:id="rId13"/>
    <p:sldId id="291" r:id="rId14"/>
    <p:sldId id="293" r:id="rId15"/>
    <p:sldId id="294" r:id="rId16"/>
    <p:sldId id="283" r:id="rId17"/>
    <p:sldId id="284" r:id="rId18"/>
    <p:sldId id="285" r:id="rId19"/>
    <p:sldId id="282" r:id="rId20"/>
    <p:sldId id="281" r:id="rId21"/>
    <p:sldId id="280" r:id="rId22"/>
    <p:sldId id="278" r:id="rId23"/>
    <p:sldId id="292" r:id="rId24"/>
    <p:sldId id="271" r:id="rId25"/>
    <p:sldId id="276" r:id="rId26"/>
    <p:sldId id="277" r:id="rId27"/>
    <p:sldId id="295" r:id="rId28"/>
    <p:sldId id="296" r:id="rId29"/>
    <p:sldId id="265" r:id="rId30"/>
    <p:sldId id="275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tte bodewes" initials="mb" lastIdx="2" clrIdx="0">
    <p:extLst>
      <p:ext uri="{19B8F6BF-5375-455C-9EA6-DF929625EA0E}">
        <p15:presenceInfo xmlns:p15="http://schemas.microsoft.com/office/powerpoint/2012/main" userId="83f67de66c7b92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8D2BD-EF13-4BEA-B93B-B089FA7D9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9C3FAD-EA4D-4977-BB44-7F27825A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AF3F93-C1A5-42AC-B2D4-990C9CB1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83470-66DE-4892-835F-A9596B59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5E224B-F556-4E0E-828D-867A0E03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8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60A85-45A2-45F4-8CF2-87A4F34C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4A9300-FC39-4109-8B5B-BECEC49B4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1D87EF-BC16-4F18-9017-03AB1F40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5E9139-6680-4E20-9406-EFB077B6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FC1E4E-8F31-41A9-9A55-ED12E4F5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96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A8388BB-1F7C-4ED0-B93B-06B7E5C8E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C9E0C5-F1B4-4655-9A53-DA478E708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09646-BF61-4472-B397-6E8A0F17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237EE2-0B81-4AD5-8A08-FA23D1A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6D20E9-B4F7-4728-9456-3F332D40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66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8FB7F-44F7-4619-B536-5787EC44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CABE9C-1840-4EDD-A10E-E021DDEA1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C5E7C8-D019-4E14-BEE5-F03671FF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E33624-AFDE-422B-9DD6-25C0C724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5B530D-4B93-4765-B48B-84474426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60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83116-5F67-4ACD-B028-3EA74253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35C4A6-2DBF-4EDF-9D0A-BDE579F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D39B3E-018C-4B15-A678-BEE8CA65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540F3D-3EBF-4909-9C53-0F5F942F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2DA5D-954E-4EC2-BB29-F19B667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25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FD615-6350-427D-83E9-8AC5E265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F79F34-FDA5-42C2-96EF-1DAEEA873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A47E6E-58DA-4B04-A535-A83EFA07F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67F0C5-FD4D-418E-B5A5-3D21C8B2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E7B007-DF90-48C1-994C-1B0EC820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038D61-7470-49BA-A43A-B170413C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3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8E9F9-37AE-4FB9-9243-4DB02FE5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520FB2-D596-43BB-9089-BE67A4D6A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C82D20-F499-4C08-B89F-0A4884578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59534D-C81D-4749-83BE-F83500B0F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6ECF7B-509B-48A7-8052-761362806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8422270-2454-44E6-953F-75DB1363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D99FED4-F524-475B-9A16-B33B6846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1418EAA-D45A-48FF-9A49-E2508232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09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AE716-3AC7-495E-8278-145BD5BF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55087E-9F81-412A-A35C-5210533E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5F1BB2-0C0D-479A-871D-07A17778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E9A9B1-695B-4FE2-8F2E-62645647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2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B5B579-8D56-49B8-82A5-DCCE385B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EFF24D-137D-40B2-B3A3-1CF53A5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E8EDD2-0F58-4FA3-A675-626AC548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41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D601F-EBAF-42B9-B6ED-8F18ED89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EA074C-18F8-4A90-BC00-D9EFA20B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D9383A-743C-4A22-9BA8-26EE5AC15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AB1892-358C-4AD2-B51E-F1E9825F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4003A2-7C3C-400D-9DF3-6E288679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4FC1A2-5A83-4532-BFBF-A5A7FC27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0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EC516-1D7F-4AB4-8C68-F9672E5B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5060E0-DE4B-43E4-8DDA-E656D9590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02833E-B7FE-4C12-828D-105189898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EDE274-BD67-4D3A-B78B-49A6A887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1B9111-A527-4DDE-8065-98D25821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77A4D-A4E8-41A5-8377-E7C23336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96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F54A0B-DDA2-4FD2-9102-853D4420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552A90-656C-4B76-93F7-8FDD40E9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4E22D-5B57-45F5-AF36-3D9E04209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E5A3-74DF-4BDF-BD0C-E602F91E80A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75C8C2-304A-42D3-A9B8-045A96674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F7B5BA-B531-4EFB-B789-856A91CCC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29B4-B572-4BF1-8FA3-CE6FF0B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6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8C6F-6E9B-4D35-A728-2E9D8F3A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794"/>
            <a:ext cx="9144000" cy="1819049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Club Ranking (CR)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F6DE42-E8F2-4864-A1EA-BB5674CF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5" y="1449977"/>
            <a:ext cx="9091749" cy="24141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697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6F13482-0F72-4F02-BF87-07123D42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63D5E6AC-2EBE-4ECC-A611-0B64CAF069B6}"/>
              </a:ext>
            </a:extLst>
          </p:cNvPr>
          <p:cNvSpPr/>
          <p:nvPr/>
        </p:nvSpPr>
        <p:spPr>
          <a:xfrm>
            <a:off x="0" y="0"/>
            <a:ext cx="4628606" cy="992778"/>
          </a:xfrm>
          <a:prstGeom prst="wedgeRoundRectCallout">
            <a:avLst>
              <a:gd name="adj1" fmla="val 151613"/>
              <a:gd name="adj2" fmla="val 864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Percentage behaald op de laatste zitting.</a:t>
            </a:r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C1C80C79-00A1-4F3D-9AD5-69DA7FC397B6}"/>
              </a:ext>
            </a:extLst>
          </p:cNvPr>
          <p:cNvSpPr/>
          <p:nvPr/>
        </p:nvSpPr>
        <p:spPr>
          <a:xfrm>
            <a:off x="0" y="992778"/>
            <a:ext cx="4628606" cy="992778"/>
          </a:xfrm>
          <a:prstGeom prst="wedgeRoundRectCallout">
            <a:avLst>
              <a:gd name="adj1" fmla="val 174473"/>
              <a:gd name="adj2" fmla="val -34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Gemiddelde van de lijn gedurende de laatste zitting.</a:t>
            </a:r>
          </a:p>
        </p:txBody>
      </p:sp>
    </p:spTree>
    <p:extLst>
      <p:ext uri="{BB962C8B-B14F-4D97-AF65-F5344CB8AC3E}">
        <p14:creationId xmlns:p14="http://schemas.microsoft.com/office/powerpoint/2010/main" val="334684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6F13482-0F72-4F02-BF87-07123D42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63D5E6AC-2EBE-4ECC-A611-0B64CAF069B6}"/>
              </a:ext>
            </a:extLst>
          </p:cNvPr>
          <p:cNvSpPr/>
          <p:nvPr/>
        </p:nvSpPr>
        <p:spPr>
          <a:xfrm>
            <a:off x="0" y="0"/>
            <a:ext cx="4628606" cy="992778"/>
          </a:xfrm>
          <a:prstGeom prst="wedgeRoundRectCallout">
            <a:avLst>
              <a:gd name="adj1" fmla="val 151613"/>
              <a:gd name="adj2" fmla="val 864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Percentage behaald op de laatste zitting.</a:t>
            </a:r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C1C80C79-00A1-4F3D-9AD5-69DA7FC397B6}"/>
              </a:ext>
            </a:extLst>
          </p:cNvPr>
          <p:cNvSpPr/>
          <p:nvPr/>
        </p:nvSpPr>
        <p:spPr>
          <a:xfrm>
            <a:off x="0" y="992778"/>
            <a:ext cx="4628606" cy="992778"/>
          </a:xfrm>
          <a:prstGeom prst="wedgeRoundRectCallout">
            <a:avLst>
              <a:gd name="adj1" fmla="val 174473"/>
              <a:gd name="adj2" fmla="val -3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Gemiddelde van de lijn gedurende de laatste zitting.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082D9EED-E5BC-4DCD-BA31-DFFA14C2E986}"/>
              </a:ext>
            </a:extLst>
          </p:cNvPr>
          <p:cNvSpPr/>
          <p:nvPr/>
        </p:nvSpPr>
        <p:spPr>
          <a:xfrm>
            <a:off x="0" y="1985556"/>
            <a:ext cx="4628606" cy="992778"/>
          </a:xfrm>
          <a:prstGeom prst="wedgeRoundRectCallout">
            <a:avLst>
              <a:gd name="adj1" fmla="val 193664"/>
              <a:gd name="adj2" fmla="val -9903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De punten behaald op de laatste zitting volgens de CR rekenmethode.</a:t>
            </a:r>
          </a:p>
        </p:txBody>
      </p:sp>
    </p:spTree>
    <p:extLst>
      <p:ext uri="{BB962C8B-B14F-4D97-AF65-F5344CB8AC3E}">
        <p14:creationId xmlns:p14="http://schemas.microsoft.com/office/powerpoint/2010/main" val="177119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6F13482-0F72-4F02-BF87-07123D42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04D629C5-297A-4EF5-9444-8F02ABA7764B}"/>
              </a:ext>
            </a:extLst>
          </p:cNvPr>
          <p:cNvSpPr/>
          <p:nvPr/>
        </p:nvSpPr>
        <p:spPr>
          <a:xfrm>
            <a:off x="0" y="274320"/>
            <a:ext cx="4628606" cy="1280160"/>
          </a:xfrm>
          <a:prstGeom prst="wedgeRoundRectCallout">
            <a:avLst>
              <a:gd name="adj1" fmla="val 170946"/>
              <a:gd name="adj2" fmla="val 4864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7396DF7-03EC-40BC-BB38-E6C98519B615}"/>
              </a:ext>
            </a:extLst>
          </p:cNvPr>
          <p:cNvSpPr/>
          <p:nvPr/>
        </p:nvSpPr>
        <p:spPr>
          <a:xfrm>
            <a:off x="10206990" y="1188720"/>
            <a:ext cx="1588770" cy="72009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E6D4C2B-E473-4B7D-B515-833B3011F1B4}"/>
              </a:ext>
            </a:extLst>
          </p:cNvPr>
          <p:cNvSpPr/>
          <p:nvPr/>
        </p:nvSpPr>
        <p:spPr>
          <a:xfrm>
            <a:off x="10206990" y="4171950"/>
            <a:ext cx="1588770" cy="43434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1EEA43F7-13E5-476F-8B78-CC3F1E87459C}"/>
              </a:ext>
            </a:extLst>
          </p:cNvPr>
          <p:cNvSpPr/>
          <p:nvPr/>
        </p:nvSpPr>
        <p:spPr>
          <a:xfrm>
            <a:off x="0" y="274320"/>
            <a:ext cx="4628606" cy="1280160"/>
          </a:xfrm>
          <a:prstGeom prst="wedgeRoundRectCallout">
            <a:avLst>
              <a:gd name="adj1" fmla="val 170945"/>
              <a:gd name="adj2" fmla="val 27045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Het pivotpunt van de uitslag is 50%. </a:t>
            </a:r>
          </a:p>
          <a:p>
            <a:r>
              <a:rPr lang="nl-NL" b="1" dirty="0"/>
              <a:t>Het pivotpunt voor de berekening van de CR punten is het gemiddelde van de ranking punten van de lijn. </a:t>
            </a:r>
          </a:p>
        </p:txBody>
      </p:sp>
    </p:spTree>
    <p:extLst>
      <p:ext uri="{BB962C8B-B14F-4D97-AF65-F5344CB8AC3E}">
        <p14:creationId xmlns:p14="http://schemas.microsoft.com/office/powerpoint/2010/main" val="357767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8C6F-6E9B-4D35-A728-2E9D8F3A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794"/>
            <a:ext cx="9144000" cy="1819049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CR spelers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F6DE42-E8F2-4864-A1EA-BB5674CF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5" y="1449977"/>
            <a:ext cx="9091749" cy="24141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859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864E50-D939-46FA-9263-1D1477149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1803"/>
            <a:ext cx="10515600" cy="5857557"/>
          </a:xfrm>
          <a:ln w="38100">
            <a:solidFill>
              <a:schemeClr val="bg1">
                <a:lumMod val="6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nl-NL" sz="3600" b="1" dirty="0">
                <a:solidFill>
                  <a:schemeClr val="bg1">
                    <a:lumMod val="65000"/>
                  </a:schemeClr>
                </a:solidFill>
              </a:rPr>
              <a:t>Bij het starten van de Club Ranking (CR) is per lijn de spelers hetzelfde aantal CR punten toebedeeld.</a:t>
            </a:r>
          </a:p>
          <a:p>
            <a:endParaRPr lang="nl-NL" sz="3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b="1" dirty="0">
                <a:solidFill>
                  <a:schemeClr val="bg1">
                    <a:lumMod val="65000"/>
                  </a:schemeClr>
                </a:solidFill>
              </a:rPr>
              <a:t>		A lijn		80 CR punten</a:t>
            </a:r>
          </a:p>
          <a:p>
            <a:endParaRPr lang="nl-NL" sz="3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b="1" dirty="0">
                <a:solidFill>
                  <a:schemeClr val="bg1">
                    <a:lumMod val="65000"/>
                  </a:schemeClr>
                </a:solidFill>
              </a:rPr>
              <a:t>		B lijn		70 CR punten</a:t>
            </a:r>
          </a:p>
          <a:p>
            <a:endParaRPr lang="nl-NL" sz="3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b="1" dirty="0">
                <a:solidFill>
                  <a:schemeClr val="bg1">
                    <a:lumMod val="65000"/>
                  </a:schemeClr>
                </a:solidFill>
              </a:rPr>
              <a:t>		C lijn  		60 CR punten</a:t>
            </a:r>
          </a:p>
          <a:p>
            <a:endParaRPr lang="nl-NL" sz="3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b="1" dirty="0">
                <a:solidFill>
                  <a:schemeClr val="bg1">
                    <a:lumMod val="65000"/>
                  </a:schemeClr>
                </a:solidFill>
              </a:rPr>
              <a:t>		D lijn		50 CR punten</a:t>
            </a:r>
          </a:p>
          <a:p>
            <a:endParaRPr lang="nl-NL" sz="36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nl-NL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1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D43446-4DF1-4F59-9CAB-E2D5395E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D64C7CE-A7B9-4DCD-BBBB-C93CE6A60B9F}"/>
              </a:ext>
            </a:extLst>
          </p:cNvPr>
          <p:cNvSpPr/>
          <p:nvPr/>
        </p:nvSpPr>
        <p:spPr>
          <a:xfrm>
            <a:off x="0" y="168184"/>
            <a:ext cx="4628606" cy="888275"/>
          </a:xfrm>
          <a:prstGeom prst="wedgeRoundRectCallout">
            <a:avLst>
              <a:gd name="adj1" fmla="val 170627"/>
              <a:gd name="adj2" fmla="val 47775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18684CE-C0AA-4206-8F1C-94FC8C6F32B8}"/>
              </a:ext>
            </a:extLst>
          </p:cNvPr>
          <p:cNvSpPr/>
          <p:nvPr/>
        </p:nvSpPr>
        <p:spPr>
          <a:xfrm>
            <a:off x="10218420" y="4663440"/>
            <a:ext cx="491490" cy="50292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19DEACD-38DB-489C-B29B-DE19319E17B4}"/>
              </a:ext>
            </a:extLst>
          </p:cNvPr>
          <p:cNvSpPr/>
          <p:nvPr/>
        </p:nvSpPr>
        <p:spPr>
          <a:xfrm>
            <a:off x="9669780" y="5166360"/>
            <a:ext cx="1040130" cy="50292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B4004AA9-7173-4285-A7D2-262D303C0D52}"/>
              </a:ext>
            </a:extLst>
          </p:cNvPr>
          <p:cNvSpPr/>
          <p:nvPr/>
        </p:nvSpPr>
        <p:spPr>
          <a:xfrm>
            <a:off x="3810" y="187778"/>
            <a:ext cx="4628606" cy="888275"/>
          </a:xfrm>
          <a:prstGeom prst="wedgeRoundRectCallout">
            <a:avLst>
              <a:gd name="adj1" fmla="val 158773"/>
              <a:gd name="adj2" fmla="val 52665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Start ranking A-lijn.</a:t>
            </a:r>
          </a:p>
        </p:txBody>
      </p:sp>
    </p:spTree>
    <p:extLst>
      <p:ext uri="{BB962C8B-B14F-4D97-AF65-F5344CB8AC3E}">
        <p14:creationId xmlns:p14="http://schemas.microsoft.com/office/powerpoint/2010/main" val="60243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D43446-4DF1-4F59-9CAB-E2D5395E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D64C7CE-A7B9-4DCD-BBBB-C93CE6A60B9F}"/>
              </a:ext>
            </a:extLst>
          </p:cNvPr>
          <p:cNvSpPr/>
          <p:nvPr/>
        </p:nvSpPr>
        <p:spPr>
          <a:xfrm>
            <a:off x="0" y="168184"/>
            <a:ext cx="4628606" cy="888275"/>
          </a:xfrm>
          <a:prstGeom prst="wedgeRoundRectCallout">
            <a:avLst>
              <a:gd name="adj1" fmla="val 195074"/>
              <a:gd name="adj2" fmla="val 481617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/>
              <a:t>De punten behaald op zes zittingen geleden.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59219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4D856EE-B764-4B52-B451-424FB217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" y="117565"/>
            <a:ext cx="12192000" cy="68580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A44E190C-4862-40CB-AD2F-F189AB2DBC1C}"/>
              </a:ext>
            </a:extLst>
          </p:cNvPr>
          <p:cNvSpPr/>
          <p:nvPr/>
        </p:nvSpPr>
        <p:spPr>
          <a:xfrm>
            <a:off x="9810206" y="2560318"/>
            <a:ext cx="1841863" cy="4180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EEC35FC0-D7C6-4CCD-99E0-244C9BDE8C0D}"/>
              </a:ext>
            </a:extLst>
          </p:cNvPr>
          <p:cNvSpPr/>
          <p:nvPr/>
        </p:nvSpPr>
        <p:spPr>
          <a:xfrm>
            <a:off x="26127" y="156754"/>
            <a:ext cx="4628606" cy="992778"/>
          </a:xfrm>
          <a:prstGeom prst="wedgeRoundRectCallout">
            <a:avLst>
              <a:gd name="adj1" fmla="val 177578"/>
              <a:gd name="adj2" fmla="val 190441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016D68F-7E8D-4A6E-A372-B8D0DACA8526}"/>
              </a:ext>
            </a:extLst>
          </p:cNvPr>
          <p:cNvSpPr/>
          <p:nvPr/>
        </p:nvSpPr>
        <p:spPr>
          <a:xfrm>
            <a:off x="5695406" y="2190203"/>
            <a:ext cx="1489165" cy="4180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D3A93BFF-D05A-4429-8BAE-3A283A6B2B68}"/>
              </a:ext>
            </a:extLst>
          </p:cNvPr>
          <p:cNvSpPr/>
          <p:nvPr/>
        </p:nvSpPr>
        <p:spPr>
          <a:xfrm>
            <a:off x="26126" y="156751"/>
            <a:ext cx="4628606" cy="992778"/>
          </a:xfrm>
          <a:prstGeom prst="wedgeRoundRectCallout">
            <a:avLst>
              <a:gd name="adj1" fmla="val 81905"/>
              <a:gd name="adj2" fmla="val 15623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De uitslag van de laatste zitting, in dit voorbeeld 26 Sep met de punten, “</a:t>
            </a:r>
            <a:r>
              <a:rPr lang="nl-NL" b="1" i="1" dirty="0"/>
              <a:t>nw</a:t>
            </a:r>
            <a:r>
              <a:rPr lang="nl-NL" b="1" dirty="0"/>
              <a:t>”,  berekend volgens het CR rekenprogramma.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46960E1-07FB-4752-B061-BB3DA9ECD716}"/>
              </a:ext>
            </a:extLst>
          </p:cNvPr>
          <p:cNvSpPr/>
          <p:nvPr/>
        </p:nvSpPr>
        <p:spPr>
          <a:xfrm>
            <a:off x="9810206" y="3059973"/>
            <a:ext cx="1841863" cy="4180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38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4D856EE-B764-4B52-B451-424FB217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" y="117565"/>
            <a:ext cx="12192000" cy="68580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A44E190C-4862-40CB-AD2F-F189AB2DBC1C}"/>
              </a:ext>
            </a:extLst>
          </p:cNvPr>
          <p:cNvSpPr/>
          <p:nvPr/>
        </p:nvSpPr>
        <p:spPr>
          <a:xfrm>
            <a:off x="9810206" y="2560318"/>
            <a:ext cx="1841863" cy="4180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016D68F-7E8D-4A6E-A372-B8D0DACA8526}"/>
              </a:ext>
            </a:extLst>
          </p:cNvPr>
          <p:cNvSpPr/>
          <p:nvPr/>
        </p:nvSpPr>
        <p:spPr>
          <a:xfrm>
            <a:off x="5695406" y="2190203"/>
            <a:ext cx="1489165" cy="4180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46960E1-07FB-4752-B061-BB3DA9ECD716}"/>
              </a:ext>
            </a:extLst>
          </p:cNvPr>
          <p:cNvSpPr/>
          <p:nvPr/>
        </p:nvSpPr>
        <p:spPr>
          <a:xfrm>
            <a:off x="9810206" y="3059973"/>
            <a:ext cx="1841863" cy="4180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180F5943-0EAF-44FB-8F0B-5DB003306D14}"/>
              </a:ext>
            </a:extLst>
          </p:cNvPr>
          <p:cNvSpPr/>
          <p:nvPr/>
        </p:nvSpPr>
        <p:spPr>
          <a:xfrm>
            <a:off x="0" y="117564"/>
            <a:ext cx="4628606" cy="1299755"/>
          </a:xfrm>
          <a:prstGeom prst="wedgeRoundRectCallout">
            <a:avLst>
              <a:gd name="adj1" fmla="val 164138"/>
              <a:gd name="adj2" fmla="val 18422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De uitslag 62% is ruim boven 50%, de pivot. Gem. lijn is de pivot van de CR. </a:t>
            </a:r>
          </a:p>
          <a:p>
            <a:r>
              <a:rPr lang="nl-NL" b="1" dirty="0"/>
              <a:t>De 101 CR punten is de uitslag volgens het CR rekenprogramma.</a:t>
            </a:r>
          </a:p>
        </p:txBody>
      </p:sp>
    </p:spTree>
    <p:extLst>
      <p:ext uri="{BB962C8B-B14F-4D97-AF65-F5344CB8AC3E}">
        <p14:creationId xmlns:p14="http://schemas.microsoft.com/office/powerpoint/2010/main" val="339574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D43446-4DF1-4F59-9CAB-E2D5395E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D64C7CE-A7B9-4DCD-BBBB-C93CE6A60B9F}"/>
              </a:ext>
            </a:extLst>
          </p:cNvPr>
          <p:cNvSpPr/>
          <p:nvPr/>
        </p:nvSpPr>
        <p:spPr>
          <a:xfrm>
            <a:off x="0" y="168184"/>
            <a:ext cx="4628606" cy="888275"/>
          </a:xfrm>
          <a:prstGeom prst="wedgeRoundRectCallout">
            <a:avLst>
              <a:gd name="adj1" fmla="val 195074"/>
              <a:gd name="adj2" fmla="val 48161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/>
              <a:t>De punten behaald op zes zittingen geleden.</a:t>
            </a:r>
            <a:endParaRPr lang="nl-NL" b="1" dirty="0"/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0C8C4E98-E745-4463-A9A3-E29E0F4FF557}"/>
              </a:ext>
            </a:extLst>
          </p:cNvPr>
          <p:cNvSpPr/>
          <p:nvPr/>
        </p:nvSpPr>
        <p:spPr>
          <a:xfrm>
            <a:off x="0" y="1045029"/>
            <a:ext cx="4628606" cy="992778"/>
          </a:xfrm>
          <a:prstGeom prst="wedgeRoundRectCallout">
            <a:avLst>
              <a:gd name="adj1" fmla="val 127342"/>
              <a:gd name="adj2" fmla="val 33517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Die vervallen en worden vervangen door die van de laatste zitting</a:t>
            </a:r>
          </a:p>
        </p:txBody>
      </p:sp>
    </p:spTree>
    <p:extLst>
      <p:ext uri="{BB962C8B-B14F-4D97-AF65-F5344CB8AC3E}">
        <p14:creationId xmlns:p14="http://schemas.microsoft.com/office/powerpoint/2010/main" val="396784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8C6F-6E9B-4D35-A728-2E9D8F3A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794"/>
            <a:ext cx="9144000" cy="1819049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Club website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F6DE42-E8F2-4864-A1EA-BB5674CF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5" y="1449977"/>
            <a:ext cx="9091749" cy="24141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755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D43446-4DF1-4F59-9CAB-E2D5395E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D64C7CE-A7B9-4DCD-BBBB-C93CE6A60B9F}"/>
              </a:ext>
            </a:extLst>
          </p:cNvPr>
          <p:cNvSpPr/>
          <p:nvPr/>
        </p:nvSpPr>
        <p:spPr>
          <a:xfrm>
            <a:off x="0" y="168184"/>
            <a:ext cx="4628606" cy="888275"/>
          </a:xfrm>
          <a:prstGeom prst="wedgeRoundRectCallout">
            <a:avLst>
              <a:gd name="adj1" fmla="val 195074"/>
              <a:gd name="adj2" fmla="val 48161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/>
              <a:t>De punten behaald op zes zittingen geleden.</a:t>
            </a:r>
            <a:endParaRPr lang="nl-NL" b="1" dirty="0"/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0C8C4E98-E745-4463-A9A3-E29E0F4FF557}"/>
              </a:ext>
            </a:extLst>
          </p:cNvPr>
          <p:cNvSpPr/>
          <p:nvPr/>
        </p:nvSpPr>
        <p:spPr>
          <a:xfrm>
            <a:off x="0" y="1045029"/>
            <a:ext cx="4628606" cy="992778"/>
          </a:xfrm>
          <a:prstGeom prst="wedgeRoundRectCallout">
            <a:avLst>
              <a:gd name="adj1" fmla="val 127342"/>
              <a:gd name="adj2" fmla="val 3351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Die vervallen en worden vervangen door die van de laatste zitting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C8E119EB-5D9B-41C2-9B29-3F50B004438E}"/>
              </a:ext>
            </a:extLst>
          </p:cNvPr>
          <p:cNvSpPr/>
          <p:nvPr/>
        </p:nvSpPr>
        <p:spPr>
          <a:xfrm>
            <a:off x="0" y="2037807"/>
            <a:ext cx="4628606" cy="992778"/>
          </a:xfrm>
          <a:prstGeom prst="wedgeRoundRectCallout">
            <a:avLst>
              <a:gd name="adj1" fmla="val 118029"/>
              <a:gd name="adj2" fmla="val 23649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Het gemiddelde wordt nu verhoogd met het verschil gedeeld door zes</a:t>
            </a:r>
          </a:p>
        </p:txBody>
      </p:sp>
    </p:spTree>
    <p:extLst>
      <p:ext uri="{BB962C8B-B14F-4D97-AF65-F5344CB8AC3E}">
        <p14:creationId xmlns:p14="http://schemas.microsoft.com/office/powerpoint/2010/main" val="1057521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D43446-4DF1-4F59-9CAB-E2D5395E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D64C7CE-A7B9-4DCD-BBBB-C93CE6A60B9F}"/>
              </a:ext>
            </a:extLst>
          </p:cNvPr>
          <p:cNvSpPr/>
          <p:nvPr/>
        </p:nvSpPr>
        <p:spPr>
          <a:xfrm>
            <a:off x="0" y="168184"/>
            <a:ext cx="4628606" cy="888275"/>
          </a:xfrm>
          <a:prstGeom prst="wedgeRoundRectCallout">
            <a:avLst>
              <a:gd name="adj1" fmla="val 195074"/>
              <a:gd name="adj2" fmla="val 48161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/>
              <a:t>De punten behaald op zes zittingen geleden.</a:t>
            </a:r>
            <a:endParaRPr lang="nl-NL" b="1" dirty="0"/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0C8C4E98-E745-4463-A9A3-E29E0F4FF557}"/>
              </a:ext>
            </a:extLst>
          </p:cNvPr>
          <p:cNvSpPr/>
          <p:nvPr/>
        </p:nvSpPr>
        <p:spPr>
          <a:xfrm>
            <a:off x="0" y="1045029"/>
            <a:ext cx="4628606" cy="992778"/>
          </a:xfrm>
          <a:prstGeom prst="wedgeRoundRectCallout">
            <a:avLst>
              <a:gd name="adj1" fmla="val 127342"/>
              <a:gd name="adj2" fmla="val 3351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Die vervallen en worden vervangen door die van de laatste zitting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C8E119EB-5D9B-41C2-9B29-3F50B004438E}"/>
              </a:ext>
            </a:extLst>
          </p:cNvPr>
          <p:cNvSpPr/>
          <p:nvPr/>
        </p:nvSpPr>
        <p:spPr>
          <a:xfrm>
            <a:off x="0" y="2037807"/>
            <a:ext cx="4628606" cy="992778"/>
          </a:xfrm>
          <a:prstGeom prst="wedgeRoundRectCallout">
            <a:avLst>
              <a:gd name="adj1" fmla="val 118029"/>
              <a:gd name="adj2" fmla="val 2364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Het gemiddelde wordt nu verhoogd met het verschil gedeeld door zes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DA267888-9E46-4ACD-940A-D99E8EB1D1D4}"/>
              </a:ext>
            </a:extLst>
          </p:cNvPr>
          <p:cNvSpPr/>
          <p:nvPr/>
        </p:nvSpPr>
        <p:spPr>
          <a:xfrm>
            <a:off x="7563396" y="156754"/>
            <a:ext cx="4628606" cy="992778"/>
          </a:xfrm>
          <a:prstGeom prst="wedgeRoundRectCallout">
            <a:avLst>
              <a:gd name="adj1" fmla="val -56383"/>
              <a:gd name="adj2" fmla="val 4246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Dit is de nieuwe ranking, de vorige verhoogd met de uitkomst van het gemiddelde verschil.</a:t>
            </a:r>
          </a:p>
          <a:p>
            <a:r>
              <a:rPr lang="nl-NL" b="1" dirty="0"/>
              <a:t>In dit voorbeeld een positieve bijdrage.</a:t>
            </a:r>
          </a:p>
        </p:txBody>
      </p:sp>
    </p:spTree>
    <p:extLst>
      <p:ext uri="{BB962C8B-B14F-4D97-AF65-F5344CB8AC3E}">
        <p14:creationId xmlns:p14="http://schemas.microsoft.com/office/powerpoint/2010/main" val="1707517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D43446-4DF1-4F59-9CAB-E2D5395E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D64C7CE-A7B9-4DCD-BBBB-C93CE6A60B9F}"/>
              </a:ext>
            </a:extLst>
          </p:cNvPr>
          <p:cNvSpPr/>
          <p:nvPr/>
        </p:nvSpPr>
        <p:spPr>
          <a:xfrm>
            <a:off x="0" y="168184"/>
            <a:ext cx="4628606" cy="888275"/>
          </a:xfrm>
          <a:prstGeom prst="wedgeRoundRectCallout">
            <a:avLst>
              <a:gd name="adj1" fmla="val 116052"/>
              <a:gd name="adj2" fmla="val 45845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/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BAA8ACB3-9C3B-4E98-81BC-09127D1F7432}"/>
              </a:ext>
            </a:extLst>
          </p:cNvPr>
          <p:cNvSpPr/>
          <p:nvPr/>
        </p:nvSpPr>
        <p:spPr>
          <a:xfrm>
            <a:off x="0" y="168183"/>
            <a:ext cx="4628606" cy="888275"/>
          </a:xfrm>
          <a:prstGeom prst="wedgeRoundRectCallout">
            <a:avLst>
              <a:gd name="adj1" fmla="val 182727"/>
              <a:gd name="adj2" fmla="val 45588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Wanneer geen attendance, geen mutatie in de CR punten.</a:t>
            </a:r>
          </a:p>
        </p:txBody>
      </p:sp>
    </p:spTree>
    <p:extLst>
      <p:ext uri="{BB962C8B-B14F-4D97-AF65-F5344CB8AC3E}">
        <p14:creationId xmlns:p14="http://schemas.microsoft.com/office/powerpoint/2010/main" val="175853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8C6F-6E9B-4D35-A728-2E9D8F3A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794"/>
            <a:ext cx="9144000" cy="1819049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CR Paren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F6DE42-E8F2-4864-A1EA-BB5674CF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5" y="1449977"/>
            <a:ext cx="9091749" cy="24141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0686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9D4759FD-E6B7-477A-8BD9-12ABCC25611B}"/>
              </a:ext>
            </a:extLst>
          </p:cNvPr>
          <p:cNvGrpSpPr/>
          <p:nvPr/>
        </p:nvGrpSpPr>
        <p:grpSpPr>
          <a:xfrm>
            <a:off x="0" y="-156754"/>
            <a:ext cx="12192000" cy="6858000"/>
            <a:chOff x="0" y="-156754"/>
            <a:chExt cx="12192000" cy="6858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F1F496CF-5445-4A62-A944-CEC6E6D1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6754"/>
              <a:ext cx="12192000" cy="6858000"/>
            </a:xfrm>
            <a:prstGeom prst="rect">
              <a:avLst/>
            </a:prstGeom>
          </p:spPr>
        </p:pic>
        <p:sp>
          <p:nvSpPr>
            <p:cNvPr id="3" name="Tekstballon: rechthoek met afgeronde hoeken 2">
              <a:extLst>
                <a:ext uri="{FF2B5EF4-FFF2-40B4-BE49-F238E27FC236}">
                  <a16:creationId xmlns:a16="http://schemas.microsoft.com/office/drawing/2014/main" id="{F621814A-7529-4AB0-A575-2DFFF7A2F910}"/>
                </a:ext>
              </a:extLst>
            </p:cNvPr>
            <p:cNvSpPr/>
            <p:nvPr/>
          </p:nvSpPr>
          <p:spPr>
            <a:xfrm>
              <a:off x="7563394" y="156754"/>
              <a:ext cx="4628606" cy="888275"/>
            </a:xfrm>
            <a:prstGeom prst="wedgeRoundRectCallout">
              <a:avLst>
                <a:gd name="adj1" fmla="val -75857"/>
                <a:gd name="adj2" fmla="val 343382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b="1" dirty="0"/>
                <a:t>Via deze knop kom je op de CR van de paren.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62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82C9A6-946A-4609-8F80-0F930DC16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891"/>
            <a:ext cx="12192000" cy="6858000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D2C6D2F6-FC20-430E-BD2C-30808D884465}"/>
              </a:ext>
            </a:extLst>
          </p:cNvPr>
          <p:cNvSpPr/>
          <p:nvPr/>
        </p:nvSpPr>
        <p:spPr>
          <a:xfrm>
            <a:off x="0" y="100150"/>
            <a:ext cx="4628606" cy="794658"/>
          </a:xfrm>
          <a:prstGeom prst="wedgeRoundRectCallout">
            <a:avLst>
              <a:gd name="adj1" fmla="val 41192"/>
              <a:gd name="adj2" fmla="val 33664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Dit is de som van de twee “nw” ranking punten van de individuele partners.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1084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82C9A6-946A-4609-8F80-0F930DC16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891"/>
            <a:ext cx="12192000" cy="6858000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D2C6D2F6-FC20-430E-BD2C-30808D884465}"/>
              </a:ext>
            </a:extLst>
          </p:cNvPr>
          <p:cNvSpPr/>
          <p:nvPr/>
        </p:nvSpPr>
        <p:spPr>
          <a:xfrm>
            <a:off x="0" y="77290"/>
            <a:ext cx="4628606" cy="794658"/>
          </a:xfrm>
          <a:prstGeom prst="wedgeRoundRectCallout">
            <a:avLst>
              <a:gd name="adj1" fmla="val 39711"/>
              <a:gd name="adj2" fmla="val 3409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/>
              <a:t>Dit is de som van de twee “nw” ranking punten van de individuele partners.</a:t>
            </a:r>
            <a:endParaRPr lang="nl-NL" b="1" dirty="0"/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D52BDFDE-1D66-4C69-A04B-904B26F28AC7}"/>
              </a:ext>
            </a:extLst>
          </p:cNvPr>
          <p:cNvSpPr/>
          <p:nvPr/>
        </p:nvSpPr>
        <p:spPr>
          <a:xfrm>
            <a:off x="0" y="841459"/>
            <a:ext cx="4628606" cy="794658"/>
          </a:xfrm>
          <a:prstGeom prst="wedgeRoundRectCallout">
            <a:avLst>
              <a:gd name="adj1" fmla="val 52447"/>
              <a:gd name="adj2" fmla="val 24569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Dit is de toename tov de som van de laatste zittingen van de individuele partners.</a:t>
            </a:r>
          </a:p>
        </p:txBody>
      </p:sp>
    </p:spTree>
    <p:extLst>
      <p:ext uri="{BB962C8B-B14F-4D97-AF65-F5344CB8AC3E}">
        <p14:creationId xmlns:p14="http://schemas.microsoft.com/office/powerpoint/2010/main" val="58492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>
            <a:extLst>
              <a:ext uri="{FF2B5EF4-FFF2-40B4-BE49-F238E27FC236}">
                <a16:creationId xmlns:a16="http://schemas.microsoft.com/office/drawing/2014/main" id="{D0B30D51-9D62-4922-AB88-CE1B73DAA449}"/>
              </a:ext>
            </a:extLst>
          </p:cNvPr>
          <p:cNvGrpSpPr/>
          <p:nvPr/>
        </p:nvGrpSpPr>
        <p:grpSpPr>
          <a:xfrm>
            <a:off x="1120646" y="769218"/>
            <a:ext cx="9935821" cy="5555601"/>
            <a:chOff x="1120646" y="769218"/>
            <a:chExt cx="9935821" cy="5555601"/>
          </a:xfrm>
          <a:solidFill>
            <a:schemeClr val="bg1">
              <a:lumMod val="85000"/>
            </a:schemeClr>
          </a:solidFill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04199CDB-355F-4242-9A3E-629948D80C20}"/>
                </a:ext>
              </a:extLst>
            </p:cNvPr>
            <p:cNvGrpSpPr/>
            <p:nvPr/>
          </p:nvGrpSpPr>
          <p:grpSpPr>
            <a:xfrm>
              <a:off x="1120646" y="769218"/>
              <a:ext cx="9935821" cy="5555601"/>
              <a:chOff x="1128089" y="651199"/>
              <a:chExt cx="9935821" cy="5555601"/>
            </a:xfrm>
            <a:grpFill/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6C72FC60-1EFA-4CFB-A6A4-4745371B5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8089" y="651199"/>
                <a:ext cx="9935821" cy="5555601"/>
              </a:xfrm>
              <a:prstGeom prst="rect">
                <a:avLst/>
              </a:prstGeom>
              <a:grpFill/>
            </p:spPr>
          </p:pic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6F9CA5BE-E64B-4CB5-A9A7-36803DA78024}"/>
                  </a:ext>
                </a:extLst>
              </p:cNvPr>
              <p:cNvSpPr/>
              <p:nvPr/>
            </p:nvSpPr>
            <p:spPr>
              <a:xfrm>
                <a:off x="1527858" y="1886673"/>
                <a:ext cx="3727048" cy="40756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1F56E3-B885-493B-B95F-6E95934CC456}"/>
                </a:ext>
              </a:extLst>
            </p:cNvPr>
            <p:cNvGrpSpPr/>
            <p:nvPr/>
          </p:nvGrpSpPr>
          <p:grpSpPr>
            <a:xfrm>
              <a:off x="1724626" y="2639027"/>
              <a:ext cx="8553693" cy="923330"/>
              <a:chOff x="1724626" y="2639027"/>
              <a:chExt cx="8553693" cy="923330"/>
            </a:xfrm>
            <a:grpFill/>
          </p:grpSpPr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66845C77-B472-4B93-A321-BA484DF67FE6}"/>
                  </a:ext>
                </a:extLst>
              </p:cNvPr>
              <p:cNvSpPr txBox="1"/>
              <p:nvPr/>
            </p:nvSpPr>
            <p:spPr>
              <a:xfrm>
                <a:off x="1724626" y="2639027"/>
                <a:ext cx="3333509" cy="92333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>
                    <a:solidFill>
                      <a:schemeClr val="bg1"/>
                    </a:solidFill>
                  </a:rPr>
                  <a:t>Het creëren van een uitslag bij afwezigheid heeft een dispro-portionele impact op de positie</a:t>
                </a:r>
              </a:p>
            </p:txBody>
          </p:sp>
          <p:cxnSp>
            <p:nvCxnSpPr>
              <p:cNvPr id="11" name="Rechte verbindingslijn met pijl 10">
                <a:extLst>
                  <a:ext uri="{FF2B5EF4-FFF2-40B4-BE49-F238E27FC236}">
                    <a16:creationId xmlns:a16="http://schemas.microsoft.com/office/drawing/2014/main" id="{F94360F4-C0FA-4C5A-A321-8743AFB1636F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 flipV="1">
                <a:off x="5058135" y="2731625"/>
                <a:ext cx="1037865" cy="369067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met pijl 18">
                <a:extLst>
                  <a:ext uri="{FF2B5EF4-FFF2-40B4-BE49-F238E27FC236}">
                    <a16:creationId xmlns:a16="http://schemas.microsoft.com/office/drawing/2014/main" id="{BDD597A6-9398-47CB-946B-923C4B33C9D6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 flipV="1">
                <a:off x="5058135" y="2731625"/>
                <a:ext cx="2905247" cy="369067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met pijl 19">
                <a:extLst>
                  <a:ext uri="{FF2B5EF4-FFF2-40B4-BE49-F238E27FC236}">
                    <a16:creationId xmlns:a16="http://schemas.microsoft.com/office/drawing/2014/main" id="{CC1928F9-5F84-4361-BCB6-4AF1FAFF8D53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 flipV="1">
                <a:off x="5058135" y="2731625"/>
                <a:ext cx="5220184" cy="369067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met pijl 20">
                <a:extLst>
                  <a:ext uri="{FF2B5EF4-FFF2-40B4-BE49-F238E27FC236}">
                    <a16:creationId xmlns:a16="http://schemas.microsoft.com/office/drawing/2014/main" id="{91E535BB-4837-4386-845C-7A9DE030EA24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>
                <a:off x="5058135" y="3100692"/>
                <a:ext cx="2905247" cy="328308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80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D43446-4DF1-4F59-9CAB-E2D5395E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D64C7CE-A7B9-4DCD-BBBB-C93CE6A60B9F}"/>
              </a:ext>
            </a:extLst>
          </p:cNvPr>
          <p:cNvSpPr/>
          <p:nvPr/>
        </p:nvSpPr>
        <p:spPr>
          <a:xfrm>
            <a:off x="0" y="168184"/>
            <a:ext cx="4628606" cy="888275"/>
          </a:xfrm>
          <a:prstGeom prst="wedgeRoundRectCallout">
            <a:avLst>
              <a:gd name="adj1" fmla="val 116052"/>
              <a:gd name="adj2" fmla="val 45845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/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BAA8ACB3-9C3B-4E98-81BC-09127D1F7432}"/>
              </a:ext>
            </a:extLst>
          </p:cNvPr>
          <p:cNvSpPr/>
          <p:nvPr/>
        </p:nvSpPr>
        <p:spPr>
          <a:xfrm>
            <a:off x="0" y="168183"/>
            <a:ext cx="4628606" cy="888275"/>
          </a:xfrm>
          <a:prstGeom prst="wedgeRoundRectCallout">
            <a:avLst>
              <a:gd name="adj1" fmla="val 182727"/>
              <a:gd name="adj2" fmla="val 45588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Wanneer geen attendance, geen mutatie in de CR punten.</a:t>
            </a:r>
          </a:p>
        </p:txBody>
      </p:sp>
    </p:spTree>
    <p:extLst>
      <p:ext uri="{BB962C8B-B14F-4D97-AF65-F5344CB8AC3E}">
        <p14:creationId xmlns:p14="http://schemas.microsoft.com/office/powerpoint/2010/main" val="2544300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CB73CEB-07DA-4E62-BDF5-5135D491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EB334E3F-0510-4F22-A935-BCBBB8B54652}"/>
              </a:ext>
            </a:extLst>
          </p:cNvPr>
          <p:cNvSpPr/>
          <p:nvPr/>
        </p:nvSpPr>
        <p:spPr>
          <a:xfrm>
            <a:off x="0" y="320040"/>
            <a:ext cx="4628606" cy="888275"/>
          </a:xfrm>
          <a:prstGeom prst="wedgeRoundRectCallout">
            <a:avLst>
              <a:gd name="adj1" fmla="val 174825"/>
              <a:gd name="adj2" fmla="val 11746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Via deze knop kom je op de uitleg pagina.</a:t>
            </a:r>
          </a:p>
        </p:txBody>
      </p:sp>
    </p:spTree>
    <p:extLst>
      <p:ext uri="{BB962C8B-B14F-4D97-AF65-F5344CB8AC3E}">
        <p14:creationId xmlns:p14="http://schemas.microsoft.com/office/powerpoint/2010/main" val="373305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5511BCE-3E6D-4F4F-B976-582D04146E9D}"/>
              </a:ext>
            </a:extLst>
          </p:cNvPr>
          <p:cNvGrpSpPr/>
          <p:nvPr/>
        </p:nvGrpSpPr>
        <p:grpSpPr>
          <a:xfrm>
            <a:off x="0" y="0"/>
            <a:ext cx="12318274" cy="6858000"/>
            <a:chOff x="0" y="0"/>
            <a:chExt cx="12318274" cy="6858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45F80CBE-EB5D-4612-9841-A69C417B9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kstballon: rechthoek met afgeronde hoeken 3">
              <a:extLst>
                <a:ext uri="{FF2B5EF4-FFF2-40B4-BE49-F238E27FC236}">
                  <a16:creationId xmlns:a16="http://schemas.microsoft.com/office/drawing/2014/main" id="{C364CCBE-5532-4970-9C62-CF67D508E993}"/>
                </a:ext>
              </a:extLst>
            </p:cNvPr>
            <p:cNvSpPr/>
            <p:nvPr/>
          </p:nvSpPr>
          <p:spPr>
            <a:xfrm>
              <a:off x="10776857" y="2037806"/>
              <a:ext cx="1541417" cy="561703"/>
            </a:xfrm>
            <a:prstGeom prst="wedgeRoundRectCallout">
              <a:avLst>
                <a:gd name="adj1" fmla="val -79307"/>
                <a:gd name="adj2" fmla="val 90407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Hier aanklikken</a:t>
              </a:r>
            </a:p>
          </p:txBody>
        </p:sp>
      </p:grpSp>
      <p:sp>
        <p:nvSpPr>
          <p:cNvPr id="6" name="Ovaal 5">
            <a:extLst>
              <a:ext uri="{FF2B5EF4-FFF2-40B4-BE49-F238E27FC236}">
                <a16:creationId xmlns:a16="http://schemas.microsoft.com/office/drawing/2014/main" id="{0CA2D7FA-CF30-45B3-8669-0E354963BD6F}"/>
              </a:ext>
            </a:extLst>
          </p:cNvPr>
          <p:cNvSpPr/>
          <p:nvPr/>
        </p:nvSpPr>
        <p:spPr>
          <a:xfrm>
            <a:off x="2091690" y="80010"/>
            <a:ext cx="2743200" cy="67437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752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8C6F-6E9B-4D35-A728-2E9D8F3A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794"/>
            <a:ext cx="9144000" cy="1819049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Jeg håper alt er </a:t>
            </a:r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klart</a:t>
            </a:r>
            <a:br>
              <a:rPr lang="nl-NL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Tusend takk for opmerksomhet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F6DE42-E8F2-4864-A1EA-BB5674CF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5" y="1449977"/>
            <a:ext cx="9091749" cy="24141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59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8C6F-6E9B-4D35-A728-2E9D8F3A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794"/>
            <a:ext cx="9144000" cy="1819049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Club Ranking (CR)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F6DE42-E8F2-4864-A1EA-BB5674CF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5" y="1449977"/>
            <a:ext cx="9091749" cy="24141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370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CA8ADD87-6D19-48BC-9B96-865AA4A4FD5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166371F6-7792-4AFB-81C6-AB911FFEB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Tekstballon: rechthoek met afgeronde hoeken 2">
              <a:extLst>
                <a:ext uri="{FF2B5EF4-FFF2-40B4-BE49-F238E27FC236}">
                  <a16:creationId xmlns:a16="http://schemas.microsoft.com/office/drawing/2014/main" id="{9F6B99DA-2D0C-4506-8611-42EE4D4F73B4}"/>
                </a:ext>
              </a:extLst>
            </p:cNvPr>
            <p:cNvSpPr/>
            <p:nvPr/>
          </p:nvSpPr>
          <p:spPr>
            <a:xfrm>
              <a:off x="3383280" y="5172891"/>
              <a:ext cx="4415246" cy="888275"/>
            </a:xfrm>
            <a:prstGeom prst="wedgeRoundRectCallout">
              <a:avLst>
                <a:gd name="adj1" fmla="val -95389"/>
                <a:gd name="adj2" fmla="val 86029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Dit is de knop voor de NBB Club Ranking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10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8C6F-6E9B-4D35-A728-2E9D8F3A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794"/>
            <a:ext cx="9144000" cy="1819049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CR Uitslagen</a:t>
            </a:r>
            <a:br>
              <a:rPr lang="nl-NL" b="1" dirty="0">
                <a:solidFill>
                  <a:schemeClr val="bg1">
                    <a:lumMod val="65000"/>
                  </a:schemeClr>
                </a:solidFill>
              </a:rPr>
            </a:br>
            <a:endParaRPr lang="nl-N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F6DE42-E8F2-4864-A1EA-BB5674CF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5" y="1449977"/>
            <a:ext cx="9091749" cy="24141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132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5DA78D7-A131-4A4C-B731-8CF57CC26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FCAFD9E1-E957-4397-945F-E3858EE1055F}"/>
              </a:ext>
            </a:extLst>
          </p:cNvPr>
          <p:cNvSpPr/>
          <p:nvPr/>
        </p:nvSpPr>
        <p:spPr>
          <a:xfrm>
            <a:off x="7563396" y="156754"/>
            <a:ext cx="4628606" cy="992778"/>
          </a:xfrm>
          <a:prstGeom prst="wedgeRoundRectCallout">
            <a:avLst>
              <a:gd name="adj1" fmla="val -140485"/>
              <a:gd name="adj2" fmla="val 14570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Via deze knop kom je bij de uitslagen.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959CC4-C599-4E33-9DDF-661FCC8DF47B}"/>
              </a:ext>
            </a:extLst>
          </p:cNvPr>
          <p:cNvSpPr/>
          <p:nvPr/>
        </p:nvSpPr>
        <p:spPr>
          <a:xfrm>
            <a:off x="2704011" y="2233749"/>
            <a:ext cx="2560320" cy="64008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6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6F13482-0F72-4F02-BF87-07123D42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63D5E6AC-2EBE-4ECC-A611-0B64CAF069B6}"/>
              </a:ext>
            </a:extLst>
          </p:cNvPr>
          <p:cNvSpPr/>
          <p:nvPr/>
        </p:nvSpPr>
        <p:spPr>
          <a:xfrm>
            <a:off x="4271554" y="0"/>
            <a:ext cx="4915989" cy="992778"/>
          </a:xfrm>
          <a:prstGeom prst="wedgeRoundRectCallout">
            <a:avLst>
              <a:gd name="adj1" fmla="val 50578"/>
              <a:gd name="adj2" fmla="val 754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De uitslagen van de aangeklikte zittings datum.</a:t>
            </a:r>
          </a:p>
        </p:txBody>
      </p:sp>
    </p:spTree>
    <p:extLst>
      <p:ext uri="{BB962C8B-B14F-4D97-AF65-F5344CB8AC3E}">
        <p14:creationId xmlns:p14="http://schemas.microsoft.com/office/powerpoint/2010/main" val="6952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6F13482-0F72-4F02-BF87-07123D42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63D5E6AC-2EBE-4ECC-A611-0B64CAF069B6}"/>
              </a:ext>
            </a:extLst>
          </p:cNvPr>
          <p:cNvSpPr/>
          <p:nvPr/>
        </p:nvSpPr>
        <p:spPr>
          <a:xfrm>
            <a:off x="0" y="0"/>
            <a:ext cx="4628606" cy="992778"/>
          </a:xfrm>
          <a:prstGeom prst="wedgeRoundRectCallout">
            <a:avLst>
              <a:gd name="adj1" fmla="val 151613"/>
              <a:gd name="adj2" fmla="val 8649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Percentage behaald op de laatste zitting.</a:t>
            </a:r>
          </a:p>
        </p:txBody>
      </p:sp>
    </p:spTree>
    <p:extLst>
      <p:ext uri="{BB962C8B-B14F-4D97-AF65-F5344CB8AC3E}">
        <p14:creationId xmlns:p14="http://schemas.microsoft.com/office/powerpoint/2010/main" val="27169313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433</Words>
  <Application>Microsoft Office PowerPoint</Application>
  <PresentationFormat>Breedbeeld</PresentationFormat>
  <Paragraphs>51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Club Ranking (CR)</vt:lpstr>
      <vt:lpstr>Club website</vt:lpstr>
      <vt:lpstr>PowerPoint-presentatie</vt:lpstr>
      <vt:lpstr>Club Ranking (CR)</vt:lpstr>
      <vt:lpstr>PowerPoint-presentatie</vt:lpstr>
      <vt:lpstr>CR Uitslagen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CR spelers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CR Paren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Jeg håper alt er klart Tusend takk for opmerksomhet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mariette bodewes</dc:creator>
  <cp:lastModifiedBy>mariette bodewes</cp:lastModifiedBy>
  <cp:revision>45</cp:revision>
  <dcterms:created xsi:type="dcterms:W3CDTF">2019-09-30T10:37:52Z</dcterms:created>
  <dcterms:modified xsi:type="dcterms:W3CDTF">2019-10-07T16:22:39Z</dcterms:modified>
</cp:coreProperties>
</file>